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61" r:id="rId5"/>
    <p:sldId id="277" r:id="rId6"/>
    <p:sldId id="259" r:id="rId7"/>
    <p:sldId id="271" r:id="rId8"/>
    <p:sldId id="280" r:id="rId9"/>
    <p:sldId id="272" r:id="rId10"/>
    <p:sldId id="273" r:id="rId11"/>
    <p:sldId id="274" r:id="rId12"/>
    <p:sldId id="275" r:id="rId13"/>
    <p:sldId id="276" r:id="rId14"/>
    <p:sldId id="270" r:id="rId15"/>
    <p:sldId id="279" r:id="rId16"/>
  </p:sldIdLst>
  <p:sldSz cx="9144000" cy="5143500" type="screen16x9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E3"/>
    <a:srgbClr val="039444"/>
    <a:srgbClr val="BDFFFF"/>
    <a:srgbClr val="D62F00"/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42" autoAdjust="0"/>
    <p:restoredTop sz="79977" autoAdjust="0"/>
  </p:normalViewPr>
  <p:slideViewPr>
    <p:cSldViewPr>
      <p:cViewPr varScale="1">
        <p:scale>
          <a:sx n="121" d="100"/>
          <a:sy n="121" d="100"/>
        </p:scale>
        <p:origin x="1656" y="9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21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2952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B4796-8527-7D4C-94E2-91F65745EE4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0E0E63-3F43-CB4A-A18E-CC23CE9680EE}" type="datetimeFigureOut">
              <a:rPr lang="en-US" smtClean="0"/>
              <a:t>4/5/2018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6600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tiff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F63D03-8233-6A4D-94DB-F52889AEC03A}" type="datetimeFigureOut">
              <a:rPr kumimoji="1" lang="ko-KR" altLang="en-US" smtClean="0"/>
              <a:t>2018-04-05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F5B7C-7F59-FD44-B2D3-89239559142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89600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2F5B7C-7F59-FD44-B2D3-89239559142E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78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2F5B7C-7F59-FD44-B2D3-89239559142E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9042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2F5B7C-7F59-FD44-B2D3-89239559142E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4467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fld id="{E0AD0314-D83B-4BDB-B37E-439D7E7CF157}" type="datetime1">
              <a:rPr lang="ko-KR" altLang="en-US" smtClean="0"/>
              <a:pPr/>
              <a:t>2018-04-05</a:t>
            </a:fld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931359" y="2949792"/>
            <a:ext cx="5281282" cy="800685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Sub-title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57158" y="1437624"/>
            <a:ext cx="8429684" cy="1350150"/>
          </a:xfrm>
        </p:spPr>
        <p:txBody>
          <a:bodyPr anchor="b">
            <a:normAutofit/>
          </a:bodyPr>
          <a:lstStyle>
            <a:lvl1pPr algn="ctr">
              <a:defRPr sz="3600" b="1"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altLang="ko-KR" dirty="0"/>
              <a:t>Main Title</a:t>
            </a:r>
            <a:endParaRPr lang="ko-KR" altLang="en-US" dirty="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539552" y="2841780"/>
            <a:ext cx="8064896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1979712" y="3813888"/>
            <a:ext cx="5184576" cy="0"/>
          </a:xfrm>
          <a:prstGeom prst="line">
            <a:avLst/>
          </a:prstGeom>
          <a:ln>
            <a:solidFill>
              <a:srgbClr val="D4AC30">
                <a:alpha val="69804"/>
              </a:srgb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1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457200" y="1017974"/>
            <a:ext cx="8229600" cy="3643338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  <a:lvl2pPr>
              <a:defRPr>
                <a:latin typeface="Tahoma" pitchFamily="34" charset="0"/>
                <a:cs typeface="Tahoma" pitchFamily="34" charset="0"/>
              </a:defRPr>
            </a:lvl2pPr>
            <a:lvl3pPr>
              <a:defRPr>
                <a:latin typeface="Tahoma" pitchFamily="34" charset="0"/>
                <a:cs typeface="Tahoma" pitchFamily="34" charset="0"/>
              </a:defRPr>
            </a:lvl3pPr>
            <a:lvl4pPr>
              <a:defRPr>
                <a:latin typeface="Tahoma" pitchFamily="34" charset="0"/>
                <a:cs typeface="Tahoma" pitchFamily="34" charset="0"/>
              </a:defRPr>
            </a:lvl4pPr>
            <a:lvl5pPr>
              <a:defRPr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altLang="ko-KR" dirty="0"/>
              <a:t>First level text</a:t>
            </a:r>
            <a:endParaRPr lang="ko-KR" altLang="en-US" dirty="0"/>
          </a:p>
          <a:p>
            <a:pPr lvl="1"/>
            <a:r>
              <a:rPr lang="en-US" altLang="ko-KR" dirty="0"/>
              <a:t>Second level text</a:t>
            </a:r>
            <a:endParaRPr lang="ko-KR" altLang="en-US" dirty="0"/>
          </a:p>
          <a:p>
            <a:pPr lvl="2"/>
            <a:r>
              <a:rPr lang="en-US" altLang="ko-KR" dirty="0"/>
              <a:t>Third level text</a:t>
            </a:r>
            <a:endParaRPr lang="ko-KR" altLang="en-US" dirty="0"/>
          </a:p>
          <a:p>
            <a:pPr lvl="3"/>
            <a:r>
              <a:rPr lang="en-US" altLang="ko-KR" dirty="0"/>
              <a:t>Fourth level text</a:t>
            </a:r>
            <a:endParaRPr lang="ko-KR" altLang="en-US" dirty="0"/>
          </a:p>
          <a:p>
            <a:pPr lvl="4"/>
            <a:r>
              <a:rPr lang="en-US" altLang="ko-KR" dirty="0"/>
              <a:t>Fifth level text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fld id="{9986C82D-1A85-42CF-AA99-3B85CE3FE592}" type="datetime1">
              <a:rPr lang="ko-KR" altLang="en-US" smtClean="0"/>
              <a:pPr/>
              <a:t>2018-04-05</a:t>
            </a:fld>
            <a:endParaRPr lang="ko-KR" altLang="en-US"/>
          </a:p>
        </p:txBody>
      </p:sp>
      <p:sp>
        <p:nvSpPr>
          <p:cNvPr id="11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214282" y="141480"/>
            <a:ext cx="7500990" cy="627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2750828" y="4804769"/>
            <a:ext cx="3642344" cy="3065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87000"/>
              </a:lnSpc>
              <a:defRPr/>
            </a:pPr>
            <a:r>
              <a:rPr kumimoji="0" lang="en-US" altLang="ko-KR" sz="1600" b="1" dirty="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Embedded Software Lab. @</a:t>
            </a:r>
            <a:r>
              <a:rPr kumimoji="0" lang="en-US" altLang="ko-KR" sz="1600" b="1" baseline="0" dirty="0">
                <a:solidFill>
                  <a:schemeClr val="bg1">
                    <a:lumMod val="6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SKKU</a:t>
            </a:r>
            <a:endParaRPr kumimoji="0" lang="en-US" altLang="ko-KR" sz="1600" b="1" dirty="0">
              <a:solidFill>
                <a:schemeClr val="bg1">
                  <a:lumMod val="6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497206" y="527178"/>
            <a:ext cx="448232" cy="416963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1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13</a:t>
            </a:r>
            <a:endParaRPr lang="ko-KR" altLang="en-US" sz="11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214282" y="133206"/>
            <a:ext cx="7500990" cy="627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17974"/>
            <a:ext cx="8229600" cy="3643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dirty="0"/>
              <a:t>First level text</a:t>
            </a:r>
            <a:endParaRPr lang="ko-KR" altLang="en-US" dirty="0"/>
          </a:p>
          <a:p>
            <a:pPr lvl="1"/>
            <a:r>
              <a:rPr lang="en-US" altLang="ko-KR" dirty="0"/>
              <a:t>Second level text</a:t>
            </a:r>
            <a:endParaRPr lang="ko-KR" altLang="en-US" dirty="0"/>
          </a:p>
          <a:p>
            <a:pPr lvl="2"/>
            <a:r>
              <a:rPr lang="en-US" altLang="ko-KR" dirty="0"/>
              <a:t>Third level text</a:t>
            </a:r>
            <a:endParaRPr lang="ko-KR" altLang="en-US" dirty="0"/>
          </a:p>
          <a:p>
            <a:pPr lvl="3"/>
            <a:r>
              <a:rPr lang="en-US" altLang="ko-KR" dirty="0"/>
              <a:t>Fourth level text</a:t>
            </a:r>
            <a:endParaRPr lang="ko-KR" altLang="en-US" dirty="0"/>
          </a:p>
          <a:p>
            <a:pPr lvl="4"/>
            <a:r>
              <a:rPr lang="en-US" altLang="ko-KR" dirty="0"/>
              <a:t>Fifth level text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0">
                <a:solidFill>
                  <a:schemeClr val="tx1">
                    <a:tint val="75000"/>
                  </a:schemeClr>
                </a:solidFill>
                <a:latin typeface="Tahoma" pitchFamily="34" charset="0"/>
                <a:ea typeface="+mn-ea"/>
                <a:cs typeface="Tahoma" pitchFamily="34" charset="0"/>
              </a:defRPr>
            </a:lvl1pPr>
          </a:lstStyle>
          <a:p>
            <a:fld id="{77AE1FED-28BD-430F-A644-83D6DC89CC0F}" type="datetime1">
              <a:rPr lang="ko-KR" altLang="en-US" smtClean="0"/>
              <a:pPr/>
              <a:t>2018-04-05</a:t>
            </a:fld>
            <a:endParaRPr lang="ko-KR" altLang="en-US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179512" y="735546"/>
            <a:ext cx="7632848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1" name="타원 10"/>
          <p:cNvSpPr/>
          <p:nvPr/>
        </p:nvSpPr>
        <p:spPr>
          <a:xfrm>
            <a:off x="8047434" y="123478"/>
            <a:ext cx="648072" cy="602862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/>
            <a:fld id="{6D5D48F2-64DA-46E3-9141-D8225119CDF1}" type="slidenum">
              <a:rPr lang="ko-KR" altLang="en-US" sz="1800" b="1" smtClean="0">
                <a:solidFill>
                  <a:schemeClr val="bg1"/>
                </a:solidFill>
                <a:latin typeface="Tahoma" pitchFamily="34" charset="0"/>
                <a:cs typeface="Tahoma" pitchFamily="34" charset="0"/>
              </a:rPr>
              <a:t>‹#›</a:t>
            </a:fld>
            <a:endParaRPr lang="ko-KR" altLang="en-US" b="1" dirty="0">
              <a:solidFill>
                <a:schemeClr val="bg1"/>
              </a:solidFill>
              <a:latin typeface="Tahoma" pitchFamily="34" charset="0"/>
              <a:cs typeface="Tahoma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3000" b="1" kern="1200" spc="0">
          <a:solidFill>
            <a:schemeClr val="tx1"/>
          </a:solidFill>
          <a:latin typeface="Tahoma" pitchFamily="34" charset="0"/>
          <a:ea typeface="+mj-ea"/>
          <a:cs typeface="Tahoma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b="1" kern="1200" spc="0" baseline="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 spc="0" baseline="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1800" kern="1200" spc="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1600" kern="1200" spc="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1600" kern="1200" spc="0">
          <a:solidFill>
            <a:schemeClr val="tx1"/>
          </a:solidFill>
          <a:latin typeface="Tahoma" pitchFamily="34" charset="0"/>
          <a:ea typeface="+mn-ea"/>
          <a:cs typeface="Tahoma" pitchFamily="34" charset="0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부제목 1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Seonghye Han</a:t>
            </a:r>
          </a:p>
          <a:p>
            <a:r>
              <a:rPr lang="en-US" altLang="ko-KR" dirty="0"/>
              <a:t>Embedded Software Lab.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ko-KR" sz="2800" dirty="0"/>
              <a:t>Decomposition </a:t>
            </a:r>
            <a:r>
              <a:rPr lang="ko-KR" altLang="en-US" sz="2800" dirty="0"/>
              <a:t>기법을 이용한 </a:t>
            </a:r>
            <a:r>
              <a:rPr lang="en-US" altLang="ko-KR" sz="2800" dirty="0"/>
              <a:t>Object Detection Model</a:t>
            </a:r>
            <a:r>
              <a:rPr lang="ko-KR" altLang="en-US" sz="2800" dirty="0"/>
              <a:t>의 속도</a:t>
            </a:r>
            <a:r>
              <a:rPr lang="en-US" altLang="ko-KR" sz="2800" dirty="0"/>
              <a:t>, </a:t>
            </a:r>
            <a:r>
              <a:rPr lang="ko-KR" altLang="en-US" sz="2800" dirty="0"/>
              <a:t>전력 개선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403845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987574"/>
            <a:ext cx="8229600" cy="3786024"/>
          </a:xfrm>
        </p:spPr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kumimoji="1" lang="en-US" altLang="ko-KR" dirty="0"/>
              <a:t>Object Detection Model training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Tucker decomposition </a:t>
            </a:r>
            <a:r>
              <a:rPr kumimoji="1" lang="ko-KR" altLang="en-US" dirty="0"/>
              <a:t>적용</a:t>
            </a:r>
            <a:endParaRPr kumimoji="1" lang="en-US" altLang="ko-KR" dirty="0"/>
          </a:p>
          <a:p>
            <a:pPr marL="457200" indent="-457200">
              <a:buAutoNum type="arabicPeriod"/>
            </a:pPr>
            <a:r>
              <a:rPr kumimoji="1" lang="en-US" altLang="ko-KR" dirty="0"/>
              <a:t>Fine-tuning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Inference </a:t>
            </a:r>
            <a:r>
              <a:rPr kumimoji="1" lang="ko-KR" altLang="en-US" dirty="0"/>
              <a:t>실행 및 성능 측정</a:t>
            </a:r>
            <a:endParaRPr kumimoji="1" lang="en-US" altLang="ko-KR" dirty="0"/>
          </a:p>
          <a:p>
            <a:pPr marL="457200" indent="-457200">
              <a:buAutoNum type="arabicPeriod"/>
            </a:pPr>
            <a:endParaRPr kumimoji="1" lang="en-US" altLang="ko-KR" sz="1400" dirty="0"/>
          </a:p>
          <a:p>
            <a:r>
              <a:rPr kumimoji="1" lang="en-US" altLang="ko-KR" dirty="0"/>
              <a:t>Object Detection Model</a:t>
            </a:r>
          </a:p>
          <a:p>
            <a:pPr lvl="1"/>
            <a:r>
              <a:rPr kumimoji="1" lang="en-US" altLang="ko-KR" dirty="0"/>
              <a:t>SSD, </a:t>
            </a:r>
            <a:r>
              <a:rPr kumimoji="1" lang="en-US" altLang="ko-KR" dirty="0" err="1"/>
              <a:t>SqueezeDet</a:t>
            </a:r>
            <a:r>
              <a:rPr kumimoji="1" lang="en-US" altLang="ko-KR" dirty="0"/>
              <a:t> </a:t>
            </a:r>
            <a:r>
              <a:rPr kumimoji="1" lang="ko-KR" altLang="en-US" dirty="0"/>
              <a:t>사용</a:t>
            </a:r>
            <a:endParaRPr kumimoji="1" lang="en-US" altLang="ko-KR" dirty="0"/>
          </a:p>
          <a:p>
            <a:r>
              <a:rPr kumimoji="1" lang="en-US" altLang="ko-KR" dirty="0"/>
              <a:t>Decomposition </a:t>
            </a:r>
            <a:r>
              <a:rPr kumimoji="1" lang="ko-KR" altLang="en-US" dirty="0"/>
              <a:t>적용 </a:t>
            </a:r>
            <a:r>
              <a:rPr kumimoji="1" lang="en-US" altLang="ko-KR" dirty="0"/>
              <a:t>Layer</a:t>
            </a:r>
          </a:p>
          <a:p>
            <a:pPr lvl="1"/>
            <a:r>
              <a:rPr kumimoji="1" lang="ko-KR" altLang="en-US" dirty="0"/>
              <a:t>각 </a:t>
            </a:r>
            <a:r>
              <a:rPr kumimoji="1" lang="en-US" altLang="ko-KR" dirty="0"/>
              <a:t>layer</a:t>
            </a:r>
            <a:r>
              <a:rPr kumimoji="1" lang="ko-KR" altLang="en-US" dirty="0"/>
              <a:t>및 여러 </a:t>
            </a:r>
            <a:r>
              <a:rPr kumimoji="1" lang="en-US" altLang="ko-KR" dirty="0"/>
              <a:t>layer</a:t>
            </a:r>
            <a:r>
              <a:rPr kumimoji="1" lang="ko-KR" altLang="en-US" dirty="0"/>
              <a:t>의 조합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최적의 방법 제안</a:t>
            </a:r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진행 계획</a:t>
            </a:r>
          </a:p>
        </p:txBody>
      </p:sp>
      <p:sp>
        <p:nvSpPr>
          <p:cNvPr id="4" name="오른쪽 중괄호 3">
            <a:extLst>
              <a:ext uri="{FF2B5EF4-FFF2-40B4-BE49-F238E27FC236}">
                <a16:creationId xmlns:a16="http://schemas.microsoft.com/office/drawing/2014/main" id="{303ACE08-547F-4B9D-92E6-17A3A84E6D99}"/>
              </a:ext>
            </a:extLst>
          </p:cNvPr>
          <p:cNvSpPr/>
          <p:nvPr/>
        </p:nvSpPr>
        <p:spPr>
          <a:xfrm>
            <a:off x="6084168" y="1059582"/>
            <a:ext cx="360040" cy="1152128"/>
          </a:xfrm>
          <a:prstGeom prst="rightBrace">
            <a:avLst/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2006EA-16C3-4085-BE59-87D7FE4AD4C0}"/>
              </a:ext>
            </a:extLst>
          </p:cNvPr>
          <p:cNvSpPr txBox="1"/>
          <p:nvPr/>
        </p:nvSpPr>
        <p:spPr>
          <a:xfrm>
            <a:off x="6516216" y="1482338"/>
            <a:ext cx="1800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서버에서 진행</a:t>
            </a:r>
          </a:p>
        </p:txBody>
      </p:sp>
      <p:sp>
        <p:nvSpPr>
          <p:cNvPr id="7" name="오른쪽 중괄호 6">
            <a:extLst>
              <a:ext uri="{FF2B5EF4-FFF2-40B4-BE49-F238E27FC236}">
                <a16:creationId xmlns:a16="http://schemas.microsoft.com/office/drawing/2014/main" id="{8AB53180-B03D-4D14-9B51-40B41BA6F5F3}"/>
              </a:ext>
            </a:extLst>
          </p:cNvPr>
          <p:cNvSpPr/>
          <p:nvPr/>
        </p:nvSpPr>
        <p:spPr>
          <a:xfrm>
            <a:off x="6084168" y="2211710"/>
            <a:ext cx="360040" cy="432048"/>
          </a:xfrm>
          <a:prstGeom prst="rightBrace">
            <a:avLst/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0FE1A0-B441-40AE-945E-4DD7D1E43FF9}"/>
              </a:ext>
            </a:extLst>
          </p:cNvPr>
          <p:cNvSpPr txBox="1"/>
          <p:nvPr/>
        </p:nvSpPr>
        <p:spPr>
          <a:xfrm>
            <a:off x="6516216" y="2263244"/>
            <a:ext cx="2627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Raspberry</a:t>
            </a:r>
            <a:r>
              <a:rPr lang="ko-KR" altLang="en-US" sz="1600" dirty="0"/>
              <a:t> </a:t>
            </a:r>
            <a:r>
              <a:rPr lang="en-US" altLang="ko-KR" sz="1600" dirty="0"/>
              <a:t>Pi</a:t>
            </a:r>
            <a:r>
              <a:rPr lang="ko-KR" altLang="en-US" sz="1600" dirty="0"/>
              <a:t>에서 진행</a:t>
            </a:r>
          </a:p>
        </p:txBody>
      </p:sp>
    </p:spTree>
    <p:extLst>
      <p:ext uri="{BB962C8B-B14F-4D97-AF65-F5344CB8AC3E}">
        <p14:creationId xmlns:p14="http://schemas.microsoft.com/office/powerpoint/2010/main" val="370272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95D56586-0006-4046-A561-91F9E045AD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313697"/>
              </p:ext>
            </p:extLst>
          </p:nvPr>
        </p:nvGraphicFramePr>
        <p:xfrm>
          <a:off x="971600" y="987574"/>
          <a:ext cx="6923112" cy="296672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013284">
                  <a:extLst>
                    <a:ext uri="{9D8B030D-6E8A-4147-A177-3AD203B41FA5}">
                      <a16:colId xmlns:a16="http://schemas.microsoft.com/office/drawing/2014/main" val="1230752210"/>
                    </a:ext>
                  </a:extLst>
                </a:gridCol>
                <a:gridCol w="5909828">
                  <a:extLst>
                    <a:ext uri="{9D8B030D-6E8A-4147-A177-3AD203B41FA5}">
                      <a16:colId xmlns:a16="http://schemas.microsoft.com/office/drawing/2014/main" val="452504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계획사항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3133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6"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Object detection training </a:t>
                      </a:r>
                      <a:r>
                        <a:rPr lang="ko-KR" altLang="en-US" dirty="0"/>
                        <a:t>환경 구축</a:t>
                      </a:r>
                      <a:endParaRPr lang="en-US" altLang="ko-KR" dirty="0"/>
                    </a:p>
                    <a:p>
                      <a:pPr algn="l" latinLnBrk="1"/>
                      <a:r>
                        <a:rPr lang="en-US" altLang="ko-KR" dirty="0"/>
                        <a:t>Tucker decomposition </a:t>
                      </a:r>
                      <a:r>
                        <a:rPr lang="ko-KR" altLang="en-US" dirty="0"/>
                        <a:t>예제 적용</a:t>
                      </a:r>
                      <a:endParaRPr lang="en-US" altLang="ko-KR" dirty="0"/>
                    </a:p>
                    <a:p>
                      <a:pPr algn="l" latinLnBrk="1"/>
                      <a:endParaRPr lang="ko-KR" altLang="en-US" sz="1200" dirty="0"/>
                    </a:p>
                    <a:p>
                      <a:pPr algn="l" latinLnBrk="1"/>
                      <a:r>
                        <a:rPr lang="ko-KR" altLang="en-US" dirty="0"/>
                        <a:t>각 </a:t>
                      </a:r>
                      <a:r>
                        <a:rPr lang="en-US" altLang="ko-KR" dirty="0"/>
                        <a:t>Layer</a:t>
                      </a:r>
                      <a:r>
                        <a:rPr lang="ko-KR" altLang="en-US" dirty="0"/>
                        <a:t>에 </a:t>
                      </a:r>
                      <a:r>
                        <a:rPr lang="en-US" altLang="ko-KR" dirty="0"/>
                        <a:t>Tucker decomposition </a:t>
                      </a:r>
                      <a:r>
                        <a:rPr lang="ko-KR" altLang="en-US" dirty="0"/>
                        <a:t>적용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profiling</a:t>
                      </a:r>
                    </a:p>
                    <a:p>
                      <a:pPr algn="l" latinLnBrk="1"/>
                      <a:endParaRPr lang="en-US" altLang="ko-KR" sz="1200" dirty="0"/>
                    </a:p>
                    <a:p>
                      <a:pPr algn="l" latinLnBrk="1"/>
                      <a:r>
                        <a:rPr lang="ko-KR" altLang="en-US" dirty="0"/>
                        <a:t>관련 아이디어 제안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구현</a:t>
                      </a:r>
                      <a:endParaRPr lang="en-US" altLang="ko-KR" dirty="0"/>
                    </a:p>
                    <a:p>
                      <a:pPr algn="l" latinLnBrk="1"/>
                      <a:endParaRPr lang="en-US" altLang="ko-KR" sz="1200" dirty="0"/>
                    </a:p>
                    <a:p>
                      <a:pPr algn="l" latinLnBrk="1"/>
                      <a:r>
                        <a:rPr lang="ko-KR" altLang="en-US" dirty="0"/>
                        <a:t>실험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결과분석 및 개선 방안 제시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887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19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6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339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379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168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논문 작성 및 제출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2153771"/>
                  </a:ext>
                </a:extLst>
              </a:tr>
            </a:tbl>
          </a:graphicData>
        </a:graphic>
      </p:graphicFrame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진행 일정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AF2AC5-1043-4BAC-AD78-224A695499AF}"/>
              </a:ext>
            </a:extLst>
          </p:cNvPr>
          <p:cNvSpPr txBox="1"/>
          <p:nvPr/>
        </p:nvSpPr>
        <p:spPr>
          <a:xfrm>
            <a:off x="2051720" y="4083917"/>
            <a:ext cx="4896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r>
              <a:rPr lang="ko-KR" altLang="en-US" dirty="0"/>
              <a:t>월 중간보고서</a:t>
            </a:r>
            <a:r>
              <a:rPr lang="en-US" altLang="ko-KR" dirty="0"/>
              <a:t>, 11</a:t>
            </a:r>
            <a:r>
              <a:rPr lang="ko-KR" altLang="en-US" dirty="0"/>
              <a:t>월 최종보고서 작성</a:t>
            </a:r>
            <a:endParaRPr lang="en-US" altLang="ko-KR" dirty="0"/>
          </a:p>
          <a:p>
            <a:r>
              <a:rPr lang="en-US" altLang="ko-KR" dirty="0"/>
              <a:t>GitHub</a:t>
            </a:r>
            <a:r>
              <a:rPr lang="ko-KR" altLang="en-US" dirty="0"/>
              <a:t>관리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7594B3-8FB5-4A13-AE67-A0F7A34443D7}"/>
              </a:ext>
            </a:extLst>
          </p:cNvPr>
          <p:cNvSpPr txBox="1"/>
          <p:nvPr/>
        </p:nvSpPr>
        <p:spPr>
          <a:xfrm>
            <a:off x="827584" y="415592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특이사항</a:t>
            </a:r>
          </a:p>
        </p:txBody>
      </p:sp>
    </p:spTree>
    <p:extLst>
      <p:ext uri="{BB962C8B-B14F-4D97-AF65-F5344CB8AC3E}">
        <p14:creationId xmlns:p14="http://schemas.microsoft.com/office/powerpoint/2010/main" val="2159139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987574"/>
            <a:ext cx="8229600" cy="3786024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Decomposition </a:t>
            </a:r>
            <a:r>
              <a:rPr kumimoji="1" lang="ko-KR" altLang="en-US" dirty="0"/>
              <a:t>적용 시 </a:t>
            </a:r>
            <a:r>
              <a:rPr kumimoji="1" lang="en-US" altLang="ko-KR" dirty="0"/>
              <a:t>Object detection Model</a:t>
            </a:r>
            <a:r>
              <a:rPr kumimoji="1" lang="ko-KR" altLang="en-US" dirty="0"/>
              <a:t>의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FLOPs 80%, Inference time 75%</a:t>
            </a:r>
            <a:r>
              <a:rPr kumimoji="1" lang="ko-KR" altLang="en-US" dirty="0"/>
              <a:t> 감소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mAP</a:t>
            </a:r>
            <a:r>
              <a:rPr kumimoji="1" lang="en-US" altLang="ko-KR" dirty="0"/>
              <a:t> </a:t>
            </a:r>
            <a:r>
              <a:rPr kumimoji="1" lang="ko-KR" altLang="en-US" dirty="0"/>
              <a:t>감소 </a:t>
            </a:r>
            <a:r>
              <a:rPr kumimoji="1" lang="en-US" altLang="ko-KR" dirty="0"/>
              <a:t>1%</a:t>
            </a:r>
            <a:r>
              <a:rPr kumimoji="1" lang="ko-KR" altLang="en-US" dirty="0"/>
              <a:t>이하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이를 통해 </a:t>
            </a:r>
            <a:r>
              <a:rPr kumimoji="1" lang="en-US" altLang="ko-KR" dirty="0"/>
              <a:t>Raspberry Pi</a:t>
            </a:r>
            <a:r>
              <a:rPr kumimoji="1" lang="ko-KR" altLang="en-US" dirty="0"/>
              <a:t>와 같은 </a:t>
            </a:r>
            <a:r>
              <a:rPr kumimoji="1" lang="en-US" altLang="ko-KR" dirty="0"/>
              <a:t>Embedded </a:t>
            </a:r>
            <a:r>
              <a:rPr kumimoji="1" lang="ko-KR" altLang="en-US" dirty="0"/>
              <a:t>환경에서 </a:t>
            </a:r>
            <a:r>
              <a:rPr kumimoji="1" lang="en-US" altLang="ko-KR" dirty="0"/>
              <a:t>Object detection Model</a:t>
            </a:r>
            <a:r>
              <a:rPr kumimoji="1" lang="ko-KR" altLang="en-US" dirty="0"/>
              <a:t> </a:t>
            </a:r>
            <a:r>
              <a:rPr kumimoji="1" lang="en-US" altLang="ko-KR" dirty="0"/>
              <a:t>inference</a:t>
            </a:r>
            <a:r>
              <a:rPr kumimoji="1" lang="ko-KR" altLang="en-US" dirty="0"/>
              <a:t>의 원활한 실행</a:t>
            </a:r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목표 및 기대효과</a:t>
            </a:r>
          </a:p>
        </p:txBody>
      </p:sp>
    </p:spTree>
    <p:extLst>
      <p:ext uri="{BB962C8B-B14F-4D97-AF65-F5344CB8AC3E}">
        <p14:creationId xmlns:p14="http://schemas.microsoft.com/office/powerpoint/2010/main" val="176824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987574"/>
            <a:ext cx="8229600" cy="3786024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Tucker decomposition</a:t>
            </a:r>
            <a:r>
              <a:rPr kumimoji="1" lang="ko-KR" altLang="en-US" dirty="0"/>
              <a:t>의 여러 </a:t>
            </a:r>
            <a:r>
              <a:rPr kumimoji="1" lang="en-US" altLang="ko-KR" dirty="0"/>
              <a:t>rank selection </a:t>
            </a:r>
            <a:r>
              <a:rPr kumimoji="1" lang="ko-KR" altLang="en-US" dirty="0"/>
              <a:t>기법 차이 비교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Tucker Decomposition, CP Decomposition</a:t>
            </a:r>
            <a:r>
              <a:rPr kumimoji="1" lang="ko-KR" altLang="en-US" dirty="0"/>
              <a:t>의 차이 비교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Further works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8212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528" y="843558"/>
            <a:ext cx="3394720" cy="360040"/>
          </a:xfrm>
        </p:spPr>
        <p:txBody>
          <a:bodyPr>
            <a:normAutofit lnSpcReduction="10000"/>
          </a:bodyPr>
          <a:lstStyle/>
          <a:p>
            <a:r>
              <a:rPr kumimoji="1" lang="en-US" altLang="ko-KR" sz="1800" dirty="0" err="1"/>
              <a:t>AlexNet</a:t>
            </a:r>
            <a:r>
              <a:rPr kumimoji="1" lang="en-US" altLang="ko-KR" sz="1800" dirty="0"/>
              <a:t> Structure</a:t>
            </a:r>
            <a:endParaRPr kumimoji="1" lang="ko-KR" altLang="en-US" sz="18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214282" y="141480"/>
            <a:ext cx="8030126" cy="627980"/>
          </a:xfrm>
        </p:spPr>
        <p:txBody>
          <a:bodyPr>
            <a:normAutofit/>
          </a:bodyPr>
          <a:lstStyle/>
          <a:p>
            <a:r>
              <a:rPr kumimoji="1" lang="en-US" altLang="ko-KR" sz="2400" dirty="0"/>
              <a:t>Appendix: Tucker Decomposition, ex) </a:t>
            </a:r>
            <a:r>
              <a:rPr kumimoji="1" lang="en-US" altLang="ko-KR" sz="2400" dirty="0" err="1"/>
              <a:t>AlexNet</a:t>
            </a:r>
            <a:endParaRPr kumimoji="1" lang="ko-KR" altLang="en-US" sz="2400" dirty="0"/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4139952" y="843558"/>
            <a:ext cx="3394720" cy="3600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b="1" kern="1200" spc="0" baseline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spc="0" baseline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 spc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kern="1200" spc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kern="1200" spc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1800" dirty="0"/>
              <a:t>Original</a:t>
            </a:r>
            <a:endParaRPr kumimoji="1" lang="ko-KR" altLang="en-US" sz="18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6876" y="1410447"/>
            <a:ext cx="3203848" cy="1308511"/>
          </a:xfrm>
          <a:prstGeom prst="rect">
            <a:avLst/>
          </a:prstGeom>
        </p:spPr>
      </p:pic>
      <p:sp>
        <p:nvSpPr>
          <p:cNvPr id="7" name="텍스트 상자 6"/>
          <p:cNvSpPr txBox="1"/>
          <p:nvPr/>
        </p:nvSpPr>
        <p:spPr>
          <a:xfrm>
            <a:off x="3848923" y="1153374"/>
            <a:ext cx="4267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# of </a:t>
            </a:r>
            <a:r>
              <a:rPr kumimoji="1" lang="en-US" altLang="ko-KR" sz="1200" dirty="0" err="1"/>
              <a:t>mult</a:t>
            </a:r>
            <a:r>
              <a:rPr kumimoji="1" lang="en-US" altLang="ko-KR" sz="1200" dirty="0"/>
              <a:t>. at conv2 = </a:t>
            </a:r>
            <a:r>
              <a:rPr kumimoji="1" lang="en-US" altLang="ko-KR" sz="1200" dirty="0">
                <a:solidFill>
                  <a:srgbClr val="FF0000"/>
                </a:solidFill>
              </a:rPr>
              <a:t>48×5×5</a:t>
            </a:r>
            <a:r>
              <a:rPr kumimoji="1" lang="en-US" altLang="ko-KR" sz="1200" dirty="0"/>
              <a:t>×128×27×27 = </a:t>
            </a:r>
            <a:r>
              <a:rPr kumimoji="1" lang="cs-CZ" altLang="ko-KR" sz="1200" dirty="0"/>
              <a:t>111,974,400</a:t>
            </a:r>
            <a:endParaRPr kumimoji="1" lang="ko-KR" altLang="en-US" sz="1200" dirty="0"/>
          </a:p>
        </p:txBody>
      </p:sp>
      <p:sp>
        <p:nvSpPr>
          <p:cNvPr id="10" name="텍스트 상자 9"/>
          <p:cNvSpPr txBox="1"/>
          <p:nvPr/>
        </p:nvSpPr>
        <p:spPr>
          <a:xfrm>
            <a:off x="3848923" y="3011439"/>
            <a:ext cx="5301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# of </a:t>
            </a:r>
            <a:r>
              <a:rPr kumimoji="1" lang="en-US" altLang="ko-KR" sz="1200" dirty="0" err="1"/>
              <a:t>mult</a:t>
            </a:r>
            <a:r>
              <a:rPr kumimoji="1" lang="en-US" altLang="ko-KR" sz="1200" dirty="0"/>
              <a:t>. at conv2</a:t>
            </a:r>
          </a:p>
          <a:p>
            <a:r>
              <a:rPr kumimoji="1" lang="en-US" altLang="ko-KR" sz="1200" dirty="0"/>
              <a:t> = 48×</a:t>
            </a:r>
            <a:r>
              <a:rPr kumimoji="1" lang="en-US" altLang="ko-KR" sz="1200" b="1" dirty="0"/>
              <a:t>25</a:t>
            </a:r>
            <a:r>
              <a:rPr kumimoji="1" lang="en-US" altLang="ko-KR" sz="1200" dirty="0"/>
              <a:t>×55×55 + </a:t>
            </a:r>
            <a:r>
              <a:rPr kumimoji="1" lang="en-US" altLang="ko-KR" sz="1200" dirty="0">
                <a:solidFill>
                  <a:srgbClr val="FF0000"/>
                </a:solidFill>
              </a:rPr>
              <a:t>25×5×5</a:t>
            </a:r>
            <a:r>
              <a:rPr kumimoji="1" lang="en-US" altLang="ko-KR" sz="1200" dirty="0"/>
              <a:t>×</a:t>
            </a:r>
            <a:r>
              <a:rPr kumimoji="1" lang="en-US" altLang="ko-KR" sz="1200" b="1" dirty="0"/>
              <a:t>59</a:t>
            </a:r>
            <a:r>
              <a:rPr kumimoji="1" lang="en-US" altLang="ko-KR" sz="1200" dirty="0"/>
              <a:t>×27×27 + </a:t>
            </a:r>
            <a:r>
              <a:rPr kumimoji="1" lang="en-US" altLang="ko-KR" sz="1200" b="1" dirty="0"/>
              <a:t>59</a:t>
            </a:r>
            <a:r>
              <a:rPr kumimoji="1" lang="en-US" altLang="ko-KR" sz="1200" dirty="0"/>
              <a:t>×128×27×27 = </a:t>
            </a:r>
            <a:r>
              <a:rPr kumimoji="1" lang="cs-CZ" altLang="ko-KR" sz="1200" dirty="0"/>
              <a:t>36,017,283</a:t>
            </a:r>
            <a:endParaRPr kumimoji="1" lang="ko-KR" altLang="en-US" sz="1200" dirty="0"/>
          </a:p>
        </p:txBody>
      </p:sp>
      <p:sp>
        <p:nvSpPr>
          <p:cNvPr id="11" name="내용 개체 틀 1"/>
          <p:cNvSpPr txBox="1">
            <a:spLocks/>
          </p:cNvSpPr>
          <p:nvPr/>
        </p:nvSpPr>
        <p:spPr>
          <a:xfrm>
            <a:off x="4139952" y="2730273"/>
            <a:ext cx="3394720" cy="3600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b="1" kern="1200" spc="0" baseline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spc="0" baseline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 spc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kern="1200" spc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kern="1200" spc="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1800" dirty="0"/>
              <a:t>After Decomposition</a:t>
            </a:r>
            <a:endParaRPr kumimoji="1" lang="ko-KR" altLang="en-US" sz="1800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9970" y="3436128"/>
            <a:ext cx="3599329" cy="1637968"/>
          </a:xfrm>
          <a:prstGeom prst="rect">
            <a:avLst/>
          </a:prstGeom>
        </p:spPr>
      </p:pic>
      <p:sp>
        <p:nvSpPr>
          <p:cNvPr id="13" name="아래쪽 화살표[D] 12"/>
          <p:cNvSpPr/>
          <p:nvPr/>
        </p:nvSpPr>
        <p:spPr>
          <a:xfrm>
            <a:off x="7668344" y="1491630"/>
            <a:ext cx="216024" cy="1728192"/>
          </a:xfrm>
          <a:prstGeom prst="downArrow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7861015" y="2031371"/>
            <a:ext cx="861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rgbClr val="FF0000"/>
                </a:solidFill>
              </a:rPr>
              <a:t>Reduced</a:t>
            </a:r>
          </a:p>
          <a:p>
            <a:r>
              <a:rPr kumimoji="1" lang="en-US" altLang="ko-KR" sz="1200" b="1" dirty="0">
                <a:solidFill>
                  <a:srgbClr val="FF0000"/>
                </a:solidFill>
              </a:rPr>
              <a:t>by 32.2%</a:t>
            </a:r>
            <a:endParaRPr kumimoji="1" lang="ko-KR" altLang="en-US" sz="1200" b="1" dirty="0">
              <a:solidFill>
                <a:srgbClr val="FF0000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80" y="1194877"/>
            <a:ext cx="3769683" cy="2910006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107504" y="1953158"/>
            <a:ext cx="3607747" cy="3090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687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Appendix: Tucker vs. CP Decomposition</a:t>
            </a:r>
            <a:endParaRPr kumimoji="1"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1640" y="3177832"/>
            <a:ext cx="2808312" cy="125301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9992" y="3282622"/>
            <a:ext cx="3911483" cy="1043434"/>
          </a:xfrm>
          <a:prstGeom prst="rect">
            <a:avLst/>
          </a:prstGeom>
        </p:spPr>
      </p:pic>
      <p:sp>
        <p:nvSpPr>
          <p:cNvPr id="9" name="텍스트 상자 8"/>
          <p:cNvSpPr txBox="1"/>
          <p:nvPr/>
        </p:nvSpPr>
        <p:spPr>
          <a:xfrm>
            <a:off x="1569478" y="4443958"/>
            <a:ext cx="2093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/>
              <a:t>Tucker Decomposition</a:t>
            </a:r>
            <a:endParaRPr kumimoji="1" lang="ko-KR" altLang="en-US" sz="1400" b="1" dirty="0"/>
          </a:p>
        </p:txBody>
      </p:sp>
      <p:sp>
        <p:nvSpPr>
          <p:cNvPr id="10" name="텍스트 상자 9"/>
          <p:cNvSpPr txBox="1"/>
          <p:nvPr/>
        </p:nvSpPr>
        <p:spPr>
          <a:xfrm>
            <a:off x="5477734" y="4443958"/>
            <a:ext cx="1765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/>
              <a:t>CP Decomposition</a:t>
            </a:r>
            <a:endParaRPr kumimoji="1" lang="ko-KR" altLang="en-US" sz="1400" b="1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AAEB410-16E3-4F28-B54C-9179AFB5B1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9655838"/>
              </p:ext>
            </p:extLst>
          </p:nvPr>
        </p:nvGraphicFramePr>
        <p:xfrm>
          <a:off x="1111800" y="1151685"/>
          <a:ext cx="6916584" cy="1636089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458292">
                  <a:extLst>
                    <a:ext uri="{9D8B030D-6E8A-4147-A177-3AD203B41FA5}">
                      <a16:colId xmlns:a16="http://schemas.microsoft.com/office/drawing/2014/main" val="2233794199"/>
                    </a:ext>
                  </a:extLst>
                </a:gridCol>
                <a:gridCol w="3458292">
                  <a:extLst>
                    <a:ext uri="{9D8B030D-6E8A-4147-A177-3AD203B41FA5}">
                      <a16:colId xmlns:a16="http://schemas.microsoft.com/office/drawing/2014/main" val="3662895341"/>
                    </a:ext>
                  </a:extLst>
                </a:gridCol>
              </a:tblGrid>
              <a:tr h="3394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Tucker Decomposition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CP Decomposition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9914204"/>
                  </a:ext>
                </a:extLst>
              </a:tr>
              <a:tr h="7662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Tensor</a:t>
                      </a:r>
                      <a:r>
                        <a:rPr lang="ko-KR" altLang="en-US" sz="1600" dirty="0"/>
                        <a:t>를 작은 </a:t>
                      </a:r>
                      <a:r>
                        <a:rPr lang="en-US" altLang="ko-KR" sz="1600" dirty="0"/>
                        <a:t>core tensor </a:t>
                      </a:r>
                      <a:r>
                        <a:rPr lang="ko-KR" altLang="en-US" sz="1600" dirty="0"/>
                        <a:t>하나와 여러 개의 보조 </a:t>
                      </a:r>
                      <a:r>
                        <a:rPr lang="en-US" altLang="ko-KR" sz="1600" dirty="0"/>
                        <a:t>matrix</a:t>
                      </a:r>
                      <a:r>
                        <a:rPr lang="ko-KR" altLang="en-US" sz="1600" dirty="0"/>
                        <a:t>로 나눔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Tensor</a:t>
                      </a:r>
                      <a:r>
                        <a:rPr lang="ko-KR" altLang="en-US" sz="1600" dirty="0"/>
                        <a:t>를 여러 개의 </a:t>
                      </a:r>
                      <a:r>
                        <a:rPr lang="en-US" altLang="ko-KR" sz="1600" dirty="0"/>
                        <a:t>rank-1 tensor</a:t>
                      </a:r>
                      <a:r>
                        <a:rPr lang="ko-KR" altLang="en-US" sz="1600" dirty="0"/>
                        <a:t>의 합으로 변환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0553211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Conv, FC layer </a:t>
                      </a:r>
                      <a:r>
                        <a:rPr lang="ko-KR" altLang="en-US" sz="1600" dirty="0"/>
                        <a:t>모두 사용 가능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Conv layer</a:t>
                      </a:r>
                      <a:r>
                        <a:rPr lang="ko-KR" altLang="en-US" sz="1600" dirty="0"/>
                        <a:t>에서만 사용 가능</a:t>
                      </a:r>
                    </a:p>
                  </a:txBody>
                  <a:tcPr>
                    <a:lnL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9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98113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2485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임베디드</a:t>
            </a:r>
            <a:r>
              <a:rPr lang="en-US" altLang="ko-KR" dirty="0"/>
              <a:t> </a:t>
            </a:r>
            <a:r>
              <a:rPr lang="ko-KR" altLang="en-US" dirty="0"/>
              <a:t>환경에서 </a:t>
            </a:r>
            <a:r>
              <a:rPr lang="en-US" altLang="ko-KR" dirty="0"/>
              <a:t>inference</a:t>
            </a:r>
            <a:r>
              <a:rPr lang="ko-KR" altLang="en-US" dirty="0"/>
              <a:t>를 진행할 수 있는 </a:t>
            </a:r>
            <a:r>
              <a:rPr lang="en-US" altLang="ko-KR" dirty="0"/>
              <a:t>fast, low power object-detection model </a:t>
            </a:r>
            <a:r>
              <a:rPr lang="ko-KR" altLang="en-US" dirty="0"/>
              <a:t>구성</a:t>
            </a:r>
            <a:endParaRPr lang="en-US" altLang="ko-KR" dirty="0"/>
          </a:p>
          <a:p>
            <a:pPr lvl="1"/>
            <a:r>
              <a:rPr lang="ko-KR" altLang="en-US" dirty="0"/>
              <a:t>기존 </a:t>
            </a:r>
            <a:r>
              <a:rPr lang="en-US" altLang="ko-KR" dirty="0"/>
              <a:t>object detection model</a:t>
            </a:r>
            <a:r>
              <a:rPr lang="ko-KR" altLang="en-US" dirty="0"/>
              <a:t>의 경우 </a:t>
            </a:r>
            <a:r>
              <a:rPr lang="ko-KR" altLang="en-US" dirty="0" err="1"/>
              <a:t>연산량이</a:t>
            </a:r>
            <a:r>
              <a:rPr lang="ko-KR" altLang="en-US" dirty="0"/>
              <a:t> 많아 임베디드 환경에 적용이 어려움</a:t>
            </a:r>
            <a:endParaRPr lang="en-US" altLang="ko-KR" dirty="0"/>
          </a:p>
          <a:p>
            <a:pPr lvl="1"/>
            <a:r>
              <a:rPr lang="en-US" altLang="ko-KR" dirty="0"/>
              <a:t>Tucker decomposition</a:t>
            </a:r>
            <a:r>
              <a:rPr lang="ko-KR" altLang="en-US" dirty="0"/>
              <a:t>기법을 사용하여 </a:t>
            </a:r>
            <a:r>
              <a:rPr lang="en-US" altLang="ko-KR" dirty="0"/>
              <a:t>object-detection model</a:t>
            </a:r>
            <a:r>
              <a:rPr lang="ko-KR" altLang="en-US" dirty="0"/>
              <a:t>의 </a:t>
            </a:r>
            <a:r>
              <a:rPr lang="en-US" altLang="ko-KR" dirty="0"/>
              <a:t>weight size</a:t>
            </a:r>
            <a:r>
              <a:rPr lang="ko-KR" altLang="en-US" dirty="0"/>
              <a:t>를 줄임</a:t>
            </a:r>
            <a:endParaRPr lang="en-US" altLang="ko-KR" dirty="0"/>
          </a:p>
          <a:p>
            <a:pPr lvl="1"/>
            <a:r>
              <a:rPr lang="en-US" altLang="ko-KR" dirty="0"/>
              <a:t>Decomposition </a:t>
            </a:r>
            <a:r>
              <a:rPr lang="ko-KR" altLang="en-US" dirty="0"/>
              <a:t>후 </a:t>
            </a:r>
            <a:r>
              <a:rPr lang="en-US" altLang="ko-KR" dirty="0"/>
              <a:t>fine-tuning</a:t>
            </a:r>
            <a:r>
              <a:rPr lang="ko-KR" altLang="en-US" dirty="0"/>
              <a:t>을 통해 낮아진 </a:t>
            </a:r>
            <a:r>
              <a:rPr lang="en-US" altLang="ko-KR" dirty="0"/>
              <a:t>accuracy</a:t>
            </a:r>
            <a:r>
              <a:rPr lang="ko-KR" altLang="en-US" dirty="0"/>
              <a:t>를 회복</a:t>
            </a:r>
            <a:endParaRPr lang="en-US" altLang="ko-KR" dirty="0"/>
          </a:p>
          <a:p>
            <a:pPr lvl="1"/>
            <a:r>
              <a:rPr lang="en-US" altLang="ko-KR" dirty="0"/>
              <a:t>Raspberry Pi</a:t>
            </a:r>
            <a:r>
              <a:rPr lang="ko-KR" altLang="en-US" dirty="0"/>
              <a:t>와 같은 임베디드 환경에서 </a:t>
            </a:r>
            <a:r>
              <a:rPr lang="en-US" altLang="ko-KR" dirty="0"/>
              <a:t>inference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가능하게 함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4258235" y="-12460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6844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2139702"/>
            <a:ext cx="6131024" cy="2686581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Compress entire CNN</a:t>
            </a:r>
          </a:p>
          <a:p>
            <a:r>
              <a:rPr kumimoji="1" lang="en-US" altLang="ko-KR" dirty="0"/>
              <a:t>Use Tucker decomposition</a:t>
            </a:r>
          </a:p>
          <a:p>
            <a:r>
              <a:rPr kumimoji="1" lang="en-US" altLang="ko-KR" dirty="0"/>
              <a:t>Test with classification models</a:t>
            </a:r>
          </a:p>
          <a:p>
            <a:pPr lvl="1"/>
            <a:r>
              <a:rPr kumimoji="1" lang="en-US" altLang="ko-KR" dirty="0" err="1"/>
              <a:t>AlexNet</a:t>
            </a:r>
            <a:r>
              <a:rPr kumimoji="1" lang="en-US" altLang="ko-KR" dirty="0"/>
              <a:t>, VGG-S, </a:t>
            </a:r>
            <a:r>
              <a:rPr kumimoji="1" lang="en-US" altLang="ko-KR" dirty="0" err="1"/>
              <a:t>GoogleNet</a:t>
            </a:r>
            <a:r>
              <a:rPr kumimoji="1" lang="en-US" altLang="ko-KR" dirty="0"/>
              <a:t>, VGG-16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선행연구 </a:t>
            </a:r>
            <a:r>
              <a:rPr kumimoji="1" lang="en-US" altLang="ko-KR" dirty="0"/>
              <a:t>1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6984E5A-4650-44CE-AC80-40255FF8D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972319"/>
            <a:ext cx="464820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5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987574"/>
            <a:ext cx="8229600" cy="3786024"/>
          </a:xfrm>
        </p:spPr>
        <p:txBody>
          <a:bodyPr>
            <a:normAutofit lnSpcReduction="10000"/>
          </a:bodyPr>
          <a:lstStyle/>
          <a:p>
            <a:r>
              <a:rPr kumimoji="1" lang="en-US" altLang="ko-KR" dirty="0"/>
              <a:t>Step 1: Rank Selection</a:t>
            </a:r>
          </a:p>
          <a:p>
            <a:pPr lvl="1"/>
            <a:r>
              <a:rPr kumimoji="1" lang="en-US" altLang="ko-KR" dirty="0"/>
              <a:t>Decomposition</a:t>
            </a:r>
            <a:r>
              <a:rPr kumimoji="1" lang="ko-KR" altLang="en-US" dirty="0"/>
              <a:t>으로 생성 될 </a:t>
            </a:r>
            <a:r>
              <a:rPr kumimoji="1" lang="en-US" altLang="ko-KR" dirty="0"/>
              <a:t>core tensor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rank</a:t>
            </a:r>
            <a:r>
              <a:rPr kumimoji="1" lang="ko-KR" altLang="en-US" dirty="0"/>
              <a:t>를 결정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Variational Bayesian Matrix Factorization(VBMF) </a:t>
            </a:r>
            <a:r>
              <a:rPr kumimoji="1" lang="ko-KR" altLang="en-US" dirty="0"/>
              <a:t>사용</a:t>
            </a:r>
            <a:endParaRPr kumimoji="1" lang="en-US" altLang="ko-KR" dirty="0"/>
          </a:p>
          <a:p>
            <a:r>
              <a:rPr kumimoji="1" lang="en-US" altLang="ko-KR" dirty="0"/>
              <a:t>Step 2: Tucker decomposition</a:t>
            </a:r>
          </a:p>
          <a:p>
            <a:pPr lvl="1"/>
            <a:r>
              <a:rPr kumimoji="1" lang="en-US" altLang="ko-KR" dirty="0"/>
              <a:t>1</a:t>
            </a:r>
            <a:r>
              <a:rPr kumimoji="1" lang="en-US" altLang="ko-KR" baseline="30000" dirty="0"/>
              <a:t>st</a:t>
            </a:r>
            <a:r>
              <a:rPr kumimoji="1" lang="en-US" altLang="ko-KR" dirty="0"/>
              <a:t> conv. layer, 2</a:t>
            </a:r>
            <a:r>
              <a:rPr kumimoji="1" lang="en-US" altLang="ko-KR" baseline="30000" dirty="0"/>
              <a:t>nd</a:t>
            </a:r>
            <a:r>
              <a:rPr kumimoji="1" lang="en-US" altLang="ko-KR" dirty="0"/>
              <a:t> FC layer~: Tucker-1 decomposition </a:t>
            </a:r>
          </a:p>
          <a:p>
            <a:pPr lvl="1"/>
            <a:r>
              <a:rPr kumimoji="1" lang="en-US" altLang="ko-KR" dirty="0"/>
              <a:t>2</a:t>
            </a:r>
            <a:r>
              <a:rPr kumimoji="1" lang="en-US" altLang="ko-KR" baseline="30000" dirty="0"/>
              <a:t>nd</a:t>
            </a:r>
            <a:r>
              <a:rPr kumimoji="1" lang="en-US" altLang="ko-KR" dirty="0"/>
              <a:t> conv. layer ~ 1</a:t>
            </a:r>
            <a:r>
              <a:rPr kumimoji="1" lang="en-US" altLang="ko-KR" baseline="30000" dirty="0"/>
              <a:t>st</a:t>
            </a:r>
            <a:r>
              <a:rPr kumimoji="1" lang="en-US" altLang="ko-KR" dirty="0"/>
              <a:t> FC layer: Tucker-2 decomposition</a:t>
            </a:r>
          </a:p>
          <a:p>
            <a:pPr lvl="1"/>
            <a:r>
              <a:rPr kumimoji="1" lang="en-US" altLang="ko-KR" dirty="0"/>
              <a:t>Use decomposition to all layers</a:t>
            </a:r>
          </a:p>
          <a:p>
            <a:r>
              <a:rPr kumimoji="1" lang="en-US" altLang="ko-KR" dirty="0"/>
              <a:t>Step 3: Fine-tuning</a:t>
            </a:r>
          </a:p>
          <a:p>
            <a:pPr lvl="1"/>
            <a:r>
              <a:rPr kumimoji="1" lang="en-US" altLang="ko-KR" dirty="0"/>
              <a:t>Train with ImageNet dataset</a:t>
            </a:r>
          </a:p>
          <a:p>
            <a:pPr lvl="1"/>
            <a:r>
              <a:rPr kumimoji="1" lang="en-US" altLang="ko-KR" dirty="0"/>
              <a:t>Recover accuracy after 10 epochs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선행연구 </a:t>
            </a:r>
            <a:r>
              <a:rPr kumimoji="1" lang="en-US" altLang="ko-KR" dirty="0"/>
              <a:t>1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02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선행연구 </a:t>
            </a:r>
            <a:r>
              <a:rPr kumimoji="1" lang="en-US" altLang="ko-KR" dirty="0"/>
              <a:t>1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CF4425-7844-45E8-AAD5-A9949C22E4A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7624" y="915566"/>
            <a:ext cx="6127605" cy="273630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B2A3205-F7F0-489C-9CCE-2C12AAEF0C6D}"/>
              </a:ext>
            </a:extLst>
          </p:cNvPr>
          <p:cNvSpPr/>
          <p:nvPr/>
        </p:nvSpPr>
        <p:spPr>
          <a:xfrm>
            <a:off x="1187623" y="3003798"/>
            <a:ext cx="6127605" cy="6480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B60D98-8447-409D-8C06-A3E1DF6EA936}"/>
              </a:ext>
            </a:extLst>
          </p:cNvPr>
          <p:cNvSpPr txBox="1"/>
          <p:nvPr/>
        </p:nvSpPr>
        <p:spPr>
          <a:xfrm>
            <a:off x="4067946" y="3942224"/>
            <a:ext cx="331236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Accuracy 0.5% </a:t>
            </a:r>
            <a:r>
              <a:rPr lang="ko-KR" altLang="en-US" sz="1600" dirty="0"/>
              <a:t>감소</a:t>
            </a:r>
            <a:endParaRPr lang="en-US" altLang="ko-KR" sz="1600" dirty="0"/>
          </a:p>
          <a:p>
            <a:r>
              <a:rPr lang="en-US" altLang="ko-KR" sz="1600" dirty="0"/>
              <a:t>FLOPs 80%</a:t>
            </a:r>
            <a:r>
              <a:rPr lang="ko-KR" altLang="en-US" sz="1600" dirty="0"/>
              <a:t> 감소</a:t>
            </a:r>
            <a:endParaRPr lang="en-US" altLang="ko-KR" sz="1600" dirty="0"/>
          </a:p>
          <a:p>
            <a:r>
              <a:rPr lang="en-US" altLang="ko-KR" sz="1600" dirty="0"/>
              <a:t>Inference</a:t>
            </a:r>
            <a:r>
              <a:rPr lang="ko-KR" altLang="en-US" sz="1600" dirty="0"/>
              <a:t> </a:t>
            </a:r>
            <a:r>
              <a:rPr lang="en-US" altLang="ko-KR" sz="1600" dirty="0"/>
              <a:t>time</a:t>
            </a:r>
            <a:r>
              <a:rPr lang="ko-KR" altLang="en-US" sz="1600" dirty="0"/>
              <a:t> </a:t>
            </a:r>
            <a:r>
              <a:rPr lang="en-US" altLang="ko-KR" sz="1600" dirty="0"/>
              <a:t>75%</a:t>
            </a:r>
            <a:r>
              <a:rPr lang="ko-KR" altLang="en-US" sz="1600" dirty="0"/>
              <a:t> 감소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C23B9D-CDDD-435D-BBC5-CC0F73939B24}"/>
              </a:ext>
            </a:extLst>
          </p:cNvPr>
          <p:cNvSpPr txBox="1"/>
          <p:nvPr/>
        </p:nvSpPr>
        <p:spPr>
          <a:xfrm>
            <a:off x="1979712" y="4157667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VGG-16</a:t>
            </a:r>
            <a:r>
              <a:rPr lang="ko-KR" altLang="en-US" dirty="0"/>
              <a:t>에 적용시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6936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995686"/>
            <a:ext cx="8229600" cy="2808312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Compress single Conv-layer</a:t>
            </a:r>
          </a:p>
          <a:p>
            <a:r>
              <a:rPr kumimoji="1" lang="en-US" altLang="ko-KR" dirty="0"/>
              <a:t>Use CP decomposition</a:t>
            </a:r>
          </a:p>
          <a:p>
            <a:r>
              <a:rPr kumimoji="1" lang="en-US" altLang="ko-KR" dirty="0"/>
              <a:t>Test with classification models</a:t>
            </a:r>
          </a:p>
          <a:p>
            <a:pPr lvl="1"/>
            <a:r>
              <a:rPr kumimoji="1" lang="en-US" altLang="ko-KR" dirty="0"/>
              <a:t>Character-classification, </a:t>
            </a:r>
            <a:r>
              <a:rPr kumimoji="1" lang="en-US" altLang="ko-KR" dirty="0" err="1"/>
              <a:t>AlexNet</a:t>
            </a:r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선행연구 </a:t>
            </a:r>
            <a:r>
              <a:rPr kumimoji="1" lang="en-US" altLang="ko-KR" dirty="0"/>
              <a:t>2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9E2B36E-C500-4F10-87DA-0038B464B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930135"/>
            <a:ext cx="4448175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101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987574"/>
            <a:ext cx="8229600" cy="3786024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Step 1: CP decomposition</a:t>
            </a:r>
          </a:p>
          <a:p>
            <a:pPr lvl="1"/>
            <a:r>
              <a:rPr kumimoji="1" lang="en-US" altLang="ko-KR" dirty="0"/>
              <a:t>Choose one Conv-layer to apply CP decomposition</a:t>
            </a:r>
          </a:p>
          <a:p>
            <a:pPr lvl="1"/>
            <a:r>
              <a:rPr kumimoji="1" lang="en-US" altLang="ko-KR" dirty="0"/>
              <a:t>Decompose 4D convolution kernel tensor to small rank-1 tensors</a:t>
            </a:r>
          </a:p>
          <a:p>
            <a:pPr lvl="1"/>
            <a:r>
              <a:rPr kumimoji="1" lang="en-US" altLang="ko-KR" dirty="0"/>
              <a:t>Replace original conv-layer with sequence of 4 small conv-layers</a:t>
            </a:r>
          </a:p>
          <a:p>
            <a:r>
              <a:rPr kumimoji="1" lang="en-US" altLang="ko-KR" dirty="0"/>
              <a:t>Step 2: Fine-tuning</a:t>
            </a:r>
          </a:p>
          <a:p>
            <a:pPr lvl="1"/>
            <a:r>
              <a:rPr kumimoji="1" lang="en-US" altLang="ko-KR" dirty="0"/>
              <a:t>Training using standard backpropagation process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선행연구 </a:t>
            </a:r>
            <a:r>
              <a:rPr kumimoji="1" lang="en-US" altLang="ko-KR" dirty="0"/>
              <a:t>2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4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선행연구 </a:t>
            </a:r>
            <a:r>
              <a:rPr kumimoji="1" lang="en-US" altLang="ko-KR" dirty="0"/>
              <a:t>2</a:t>
            </a:r>
            <a:endParaRPr kumimoji="1"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9E82CBE-A2C1-4FA1-BC53-10141CCB8F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81" r="2970"/>
          <a:stretch/>
        </p:blipFill>
        <p:spPr>
          <a:xfrm>
            <a:off x="992386" y="843558"/>
            <a:ext cx="1764196" cy="381642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092C5BA-CD6D-4519-BC35-26336AD480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981" b="27600"/>
          <a:stretch/>
        </p:blipFill>
        <p:spPr>
          <a:xfrm>
            <a:off x="3296642" y="889832"/>
            <a:ext cx="1923430" cy="372387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24037C4-BFD4-4675-8029-F699C6B8FB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6" r="94010"/>
          <a:stretch/>
        </p:blipFill>
        <p:spPr>
          <a:xfrm>
            <a:off x="776362" y="917656"/>
            <a:ext cx="216024" cy="381642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ED4253C-E618-445F-A0F1-91F3074CE3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1" r="93154" b="27600"/>
          <a:stretch/>
        </p:blipFill>
        <p:spPr>
          <a:xfrm>
            <a:off x="3008610" y="915566"/>
            <a:ext cx="288032" cy="3723878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904E6A89-4898-47AD-81D5-2506C8BE902A}"/>
              </a:ext>
            </a:extLst>
          </p:cNvPr>
          <p:cNvSpPr/>
          <p:nvPr/>
        </p:nvSpPr>
        <p:spPr>
          <a:xfrm>
            <a:off x="1838480" y="3723878"/>
            <a:ext cx="216024" cy="216024"/>
          </a:xfrm>
          <a:prstGeom prst="ellipse">
            <a:avLst/>
          </a:prstGeom>
          <a:noFill/>
          <a:ln>
            <a:solidFill>
              <a:srgbClr val="008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338E57A-CD2C-448B-AF3F-B866268F5BCD}"/>
              </a:ext>
            </a:extLst>
          </p:cNvPr>
          <p:cNvSpPr/>
          <p:nvPr/>
        </p:nvSpPr>
        <p:spPr>
          <a:xfrm>
            <a:off x="1838480" y="1851670"/>
            <a:ext cx="216024" cy="216024"/>
          </a:xfrm>
          <a:prstGeom prst="ellipse">
            <a:avLst/>
          </a:prstGeom>
          <a:noFill/>
          <a:ln>
            <a:solidFill>
              <a:srgbClr val="008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ECC630A-AAA4-4F71-92DD-A913237CF3F1}"/>
              </a:ext>
            </a:extLst>
          </p:cNvPr>
          <p:cNvSpPr/>
          <p:nvPr/>
        </p:nvSpPr>
        <p:spPr>
          <a:xfrm>
            <a:off x="4138503" y="1743658"/>
            <a:ext cx="216024" cy="216024"/>
          </a:xfrm>
          <a:prstGeom prst="ellipse">
            <a:avLst/>
          </a:prstGeom>
          <a:noFill/>
          <a:ln>
            <a:solidFill>
              <a:srgbClr val="008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7C285E8-9D24-4879-A9E3-D52C7EED7987}"/>
              </a:ext>
            </a:extLst>
          </p:cNvPr>
          <p:cNvSpPr/>
          <p:nvPr/>
        </p:nvSpPr>
        <p:spPr>
          <a:xfrm>
            <a:off x="4138503" y="3496846"/>
            <a:ext cx="216024" cy="216024"/>
          </a:xfrm>
          <a:prstGeom prst="ellipse">
            <a:avLst/>
          </a:prstGeom>
          <a:noFill/>
          <a:ln>
            <a:solidFill>
              <a:srgbClr val="008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80CE73C5-E954-4568-AFE2-D94EFD16EB0F}"/>
              </a:ext>
            </a:extLst>
          </p:cNvPr>
          <p:cNvSpPr/>
          <p:nvPr/>
        </p:nvSpPr>
        <p:spPr>
          <a:xfrm>
            <a:off x="5580112" y="2431340"/>
            <a:ext cx="216024" cy="216024"/>
          </a:xfrm>
          <a:prstGeom prst="ellipse">
            <a:avLst/>
          </a:prstGeom>
          <a:noFill/>
          <a:ln>
            <a:solidFill>
              <a:srgbClr val="008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E9B259-2297-454B-96E1-4C1C52EFBBB0}"/>
              </a:ext>
            </a:extLst>
          </p:cNvPr>
          <p:cNvSpPr txBox="1"/>
          <p:nvPr/>
        </p:nvSpPr>
        <p:spPr>
          <a:xfrm>
            <a:off x="5836779" y="2358536"/>
            <a:ext cx="2880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: accuracy 0.5%</a:t>
            </a:r>
            <a:r>
              <a:rPr lang="ko-KR" altLang="en-US" sz="1600" dirty="0"/>
              <a:t>감소</a:t>
            </a:r>
            <a:endParaRPr lang="en-US" altLang="ko-KR" sz="1600" dirty="0"/>
          </a:p>
          <a:p>
            <a:r>
              <a:rPr lang="en-US" altLang="ko-KR" sz="1600" dirty="0"/>
              <a:t>  ×3.6 speed 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BB637D-EA70-4D24-A18E-C4BB93CCABD9}"/>
              </a:ext>
            </a:extLst>
          </p:cNvPr>
          <p:cNvSpPr txBox="1"/>
          <p:nvPr/>
        </p:nvSpPr>
        <p:spPr>
          <a:xfrm>
            <a:off x="5364088" y="1923678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AlexNet</a:t>
            </a:r>
            <a:r>
              <a:rPr lang="en-US" altLang="ko-KR" dirty="0"/>
              <a:t> conv2 layer</a:t>
            </a:r>
            <a:r>
              <a:rPr lang="ko-KR" altLang="en-US" dirty="0"/>
              <a:t>에 적용 시</a:t>
            </a:r>
          </a:p>
        </p:txBody>
      </p:sp>
    </p:spTree>
    <p:extLst>
      <p:ext uri="{BB962C8B-B14F-4D97-AF65-F5344CB8AC3E}">
        <p14:creationId xmlns:p14="http://schemas.microsoft.com/office/powerpoint/2010/main" val="3458459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987574"/>
            <a:ext cx="8435280" cy="3786024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선행연구 </a:t>
            </a:r>
            <a:r>
              <a:rPr kumimoji="1" lang="en-US" altLang="ko-KR" dirty="0"/>
              <a:t>1</a:t>
            </a:r>
          </a:p>
          <a:p>
            <a:pPr lvl="1"/>
            <a:r>
              <a:rPr kumimoji="1" lang="ko-KR" altLang="en-US" dirty="0"/>
              <a:t>모든 </a:t>
            </a:r>
            <a:r>
              <a:rPr kumimoji="1" lang="en-US" altLang="ko-KR" dirty="0"/>
              <a:t>layer</a:t>
            </a:r>
            <a:r>
              <a:rPr kumimoji="1" lang="ko-KR" altLang="en-US" dirty="0"/>
              <a:t>에 대해 </a:t>
            </a:r>
            <a:r>
              <a:rPr kumimoji="1" lang="en-US" altLang="ko-KR" dirty="0"/>
              <a:t>Tucker decomposition </a:t>
            </a:r>
            <a:r>
              <a:rPr kumimoji="1" lang="ko-KR" altLang="en-US" dirty="0"/>
              <a:t>적용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Classification model</a:t>
            </a:r>
            <a:r>
              <a:rPr kumimoji="1" lang="ko-KR" altLang="en-US" dirty="0"/>
              <a:t>에 대해 실험 진행 </a:t>
            </a:r>
            <a:endParaRPr kumimoji="1" lang="en-US" altLang="ko-KR" dirty="0"/>
          </a:p>
          <a:p>
            <a:r>
              <a:rPr kumimoji="1" lang="ko-KR" altLang="en-US" dirty="0"/>
              <a:t>선행연구 </a:t>
            </a:r>
            <a:r>
              <a:rPr kumimoji="1" lang="en-US" altLang="ko-KR" dirty="0"/>
              <a:t>2</a:t>
            </a:r>
          </a:p>
          <a:p>
            <a:pPr lvl="1"/>
            <a:r>
              <a:rPr kumimoji="1" lang="ko-KR" altLang="en-US" dirty="0"/>
              <a:t>하나의 </a:t>
            </a:r>
            <a:r>
              <a:rPr kumimoji="1" lang="en-US" altLang="ko-KR" dirty="0"/>
              <a:t>layer</a:t>
            </a:r>
            <a:r>
              <a:rPr kumimoji="1" lang="ko-KR" altLang="en-US" dirty="0"/>
              <a:t>에 대해서만 </a:t>
            </a:r>
            <a:r>
              <a:rPr kumimoji="1" lang="en-US" altLang="ko-KR" dirty="0"/>
              <a:t>CP decomposition </a:t>
            </a:r>
            <a:r>
              <a:rPr kumimoji="1" lang="ko-KR" altLang="en-US" dirty="0"/>
              <a:t>적용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Classification model</a:t>
            </a:r>
            <a:r>
              <a:rPr kumimoji="1" lang="ko-KR" altLang="en-US" dirty="0"/>
              <a:t>에 대해 실험 진행</a:t>
            </a:r>
            <a:endParaRPr kumimoji="1" lang="en-US" altLang="ko-KR" dirty="0"/>
          </a:p>
          <a:p>
            <a:r>
              <a:rPr kumimoji="1" lang="ko-KR" altLang="en-US" dirty="0"/>
              <a:t>선행연구와의 차이점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여러 </a:t>
            </a:r>
            <a:r>
              <a:rPr kumimoji="1" lang="en-US" altLang="ko-KR" dirty="0"/>
              <a:t>layer</a:t>
            </a:r>
            <a:r>
              <a:rPr kumimoji="1" lang="ko-KR" altLang="en-US" dirty="0"/>
              <a:t>에 대해 </a:t>
            </a:r>
            <a:r>
              <a:rPr kumimoji="1" lang="en-US" altLang="ko-KR" dirty="0"/>
              <a:t>Tucker decomposition</a:t>
            </a:r>
            <a:r>
              <a:rPr kumimoji="1" lang="ko-KR" altLang="en-US" dirty="0"/>
              <a:t>을 적용</a:t>
            </a:r>
            <a:r>
              <a:rPr kumimoji="1" lang="en-US" altLang="ko-KR" dirty="0"/>
              <a:t>, </a:t>
            </a:r>
            <a:r>
              <a:rPr kumimoji="1" lang="ko-KR" altLang="en-US" dirty="0"/>
              <a:t>최적의 방법 제안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Object detection model</a:t>
            </a:r>
            <a:r>
              <a:rPr kumimoji="1" lang="ko-KR" altLang="en-US" dirty="0"/>
              <a:t>에 대해 실험 진행</a:t>
            </a:r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선행연구와의 차이</a:t>
            </a:r>
          </a:p>
        </p:txBody>
      </p:sp>
    </p:spTree>
    <p:extLst>
      <p:ext uri="{BB962C8B-B14F-4D97-AF65-F5344CB8AC3E}">
        <p14:creationId xmlns:p14="http://schemas.microsoft.com/office/powerpoint/2010/main" val="2304092119"/>
      </p:ext>
    </p:extLst>
  </p:cSld>
  <p:clrMapOvr>
    <a:masterClrMapping/>
  </p:clrMapOvr>
</p:sld>
</file>

<file path=ppt/theme/theme1.xml><?xml version="1.0" encoding="utf-8"?>
<a:theme xmlns:a="http://schemas.openxmlformats.org/drawingml/2006/main" name="연구실 PPT 양식 New HD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8137</TotalTime>
  <Words>561</Words>
  <Application>Microsoft Office PowerPoint</Application>
  <PresentationFormat>화면 슬라이드 쇼(16:9)</PresentationFormat>
  <Paragraphs>122</Paragraphs>
  <Slides>15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Calibri</vt:lpstr>
      <vt:lpstr>Tahoma</vt:lpstr>
      <vt:lpstr>연구실 PPT 양식 New HD</vt:lpstr>
      <vt:lpstr>Decomposition 기법을 이용한 Object Detection Model의 속도, 전력 개선</vt:lpstr>
      <vt:lpstr>Introduction</vt:lpstr>
      <vt:lpstr>선행연구 1</vt:lpstr>
      <vt:lpstr>선행연구 1</vt:lpstr>
      <vt:lpstr>선행연구 1</vt:lpstr>
      <vt:lpstr>선행연구 2</vt:lpstr>
      <vt:lpstr>선행연구 2</vt:lpstr>
      <vt:lpstr>선행연구 2</vt:lpstr>
      <vt:lpstr>선행연구와의 차이</vt:lpstr>
      <vt:lpstr>진행 계획</vt:lpstr>
      <vt:lpstr>진행 일정</vt:lpstr>
      <vt:lpstr>목표 및 기대효과</vt:lpstr>
      <vt:lpstr>Further works</vt:lpstr>
      <vt:lpstr>Appendix: Tucker Decomposition, ex) AlexNet</vt:lpstr>
      <vt:lpstr>Appendix: Tucker vs. CP Decomposition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RedCarrottt</dc:creator>
  <cp:lastModifiedBy>seonghye</cp:lastModifiedBy>
  <cp:revision>2591</cp:revision>
  <cp:lastPrinted>2018-04-05T06:42:54Z</cp:lastPrinted>
  <dcterms:created xsi:type="dcterms:W3CDTF">2014-08-28T09:50:54Z</dcterms:created>
  <dcterms:modified xsi:type="dcterms:W3CDTF">2018-04-05T09:55:33Z</dcterms:modified>
</cp:coreProperties>
</file>

<file path=docProps/thumbnail.jpeg>
</file>